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ebp" ContentType="image/webp"/>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5" r:id="rId5"/>
    <p:sldId id="286" r:id="rId6"/>
    <p:sldId id="287" r:id="rId7"/>
    <p:sldId id="288" r:id="rId8"/>
    <p:sldId id="289" r:id="rId9"/>
    <p:sldId id="290" r:id="rId10"/>
    <p:sldId id="291" r:id="rId11"/>
    <p:sldId id="292" r:id="rId12"/>
    <p:sldId id="293" r:id="rId13"/>
    <p:sldId id="294" r:id="rId14"/>
    <p:sldId id="295" r:id="rId15"/>
    <p:sldId id="29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rtikeya Kushwaha" initials="KK" lastIdx="1" clrIdx="0">
    <p:extLst>
      <p:ext uri="{19B8F6BF-5375-455C-9EA6-DF929625EA0E}">
        <p15:presenceInfo xmlns:p15="http://schemas.microsoft.com/office/powerpoint/2012/main" userId="Kartikeya Kushwah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5.wmf"/></Relationships>
</file>

<file path=ppt/media/image1.jpeg>
</file>

<file path=ppt/media/image10.png>
</file>

<file path=ppt/media/image11.jpg>
</file>

<file path=ppt/media/image12.png>
</file>

<file path=ppt/media/image13.png>
</file>

<file path=ppt/media/image14.png>
</file>

<file path=ppt/media/image15.wmf>
</file>

<file path=ppt/media/image16.png>
</file>

<file path=ppt/media/image17.png>
</file>

<file path=ppt/media/image2.webp>
</file>

<file path=ppt/media/image3.jpg>
</file>

<file path=ppt/media/image4.jpeg>
</file>

<file path=ppt/media/image5.jpe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12/4/2021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4141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12/4/2021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38705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12/4/2021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0427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12/4/2021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24905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12/4/2021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23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12/4/2021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4820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12/4/2021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6209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12/4/2021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51615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12/4/2021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0894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FC00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12/4/2021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127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3.jpg"/><Relationship Id="rId4" Type="http://schemas.openxmlformats.org/officeDocument/2006/relationships/image" Target="../media/image2.webp"/></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5.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5" name="Picture 4">
            <a:extLst>
              <a:ext uri="{FF2B5EF4-FFF2-40B4-BE49-F238E27FC236}">
                <a16:creationId xmlns:a16="http://schemas.microsoft.com/office/drawing/2014/main" id="{1FD526C9-A8C7-41E6-85BB-39F06C858A2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73" y="0"/>
            <a:ext cx="12191980" cy="6858000"/>
          </a:xfrm>
          <a:prstGeom prst="rect">
            <a:avLst/>
          </a:prstGeom>
        </p:spPr>
      </p:pic>
      <p:sp>
        <p:nvSpPr>
          <p:cNvPr id="30" name="Rectangle 29">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663108"/>
            <a:ext cx="3214307" cy="2226678"/>
          </a:xfrm>
        </p:spPr>
        <p:txBody>
          <a:bodyPr anchor="b">
            <a:normAutofit/>
          </a:bodyPr>
          <a:lstStyle/>
          <a:p>
            <a:r>
              <a:rPr lang="en-US" sz="4400" dirty="0">
                <a:solidFill>
                  <a:schemeClr val="tx1"/>
                </a:solidFill>
              </a:rPr>
              <a:t>GPS Tracking System</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589847"/>
            <a:ext cx="3205640" cy="1085673"/>
          </a:xfrm>
        </p:spPr>
        <p:txBody>
          <a:bodyPr anchor="t">
            <a:normAutofit fontScale="92500" lnSpcReduction="10000"/>
          </a:bodyPr>
          <a:lstStyle/>
          <a:p>
            <a:pPr>
              <a:lnSpc>
                <a:spcPct val="100000"/>
              </a:lnSpc>
            </a:pPr>
            <a:r>
              <a:rPr lang="en-US" sz="1600" dirty="0"/>
              <a:t>By- Kartikeya Kushwaha</a:t>
            </a:r>
          </a:p>
          <a:p>
            <a:pPr>
              <a:lnSpc>
                <a:spcPct val="100000"/>
              </a:lnSpc>
            </a:pPr>
            <a:r>
              <a:rPr lang="en-US" sz="1600" dirty="0"/>
              <a:t>Roll no. 1900320310073</a:t>
            </a:r>
          </a:p>
          <a:p>
            <a:pPr>
              <a:lnSpc>
                <a:spcPct val="100000"/>
              </a:lnSpc>
            </a:pPr>
            <a:r>
              <a:rPr lang="en-US" sz="1600" dirty="0"/>
              <a:t>Branch: ECE-B</a:t>
            </a:r>
          </a:p>
        </p:txBody>
      </p:sp>
      <p:cxnSp>
        <p:nvCxnSpPr>
          <p:cNvPr id="32" name="Straight Connector 31">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Picture 8">
            <a:extLst>
              <a:ext uri="{FF2B5EF4-FFF2-40B4-BE49-F238E27FC236}">
                <a16:creationId xmlns:a16="http://schemas.microsoft.com/office/drawing/2014/main" id="{CCF97146-E0F6-4C26-BE28-3DCB1F7131D6}"/>
              </a:ext>
            </a:extLst>
          </p:cNvPr>
          <p:cNvPicPr>
            <a:picLocks noChangeAspect="1"/>
          </p:cNvPicPr>
          <p:nvPr/>
        </p:nvPicPr>
        <p:blipFill>
          <a:blip r:embed="rId4"/>
          <a:stretch>
            <a:fillRect/>
          </a:stretch>
        </p:blipFill>
        <p:spPr>
          <a:xfrm>
            <a:off x="217272" y="155884"/>
            <a:ext cx="4781816" cy="3616644"/>
          </a:xfrm>
          <a:prstGeom prst="rect">
            <a:avLst/>
          </a:prstGeom>
        </p:spPr>
      </p:pic>
      <p:pic>
        <p:nvPicPr>
          <p:cNvPr id="11" name="Picture 10">
            <a:extLst>
              <a:ext uri="{FF2B5EF4-FFF2-40B4-BE49-F238E27FC236}">
                <a16:creationId xmlns:a16="http://schemas.microsoft.com/office/drawing/2014/main" id="{817F1AF5-DE9C-4EC6-822B-0B98C5786DEC}"/>
              </a:ext>
            </a:extLst>
          </p:cNvPr>
          <p:cNvPicPr>
            <a:picLocks noChangeAspect="1"/>
          </p:cNvPicPr>
          <p:nvPr/>
        </p:nvPicPr>
        <p:blipFill>
          <a:blip r:embed="rId5"/>
          <a:stretch>
            <a:fillRect/>
          </a:stretch>
        </p:blipFill>
        <p:spPr>
          <a:xfrm>
            <a:off x="3116940" y="4113077"/>
            <a:ext cx="4663925" cy="2206395"/>
          </a:xfrm>
          <a:prstGeom prst="rect">
            <a:avLst/>
          </a:prstGeom>
        </p:spPr>
      </p:pic>
    </p:spTree>
    <p:extLst>
      <p:ext uri="{BB962C8B-B14F-4D97-AF65-F5344CB8AC3E}">
        <p14:creationId xmlns:p14="http://schemas.microsoft.com/office/powerpoint/2010/main" val="35503387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225A83-9981-44BD-801A-45CFAAB9EAB6}"/>
              </a:ext>
            </a:extLst>
          </p:cNvPr>
          <p:cNvPicPr>
            <a:picLocks noChangeAspect="1"/>
          </p:cNvPicPr>
          <p:nvPr/>
        </p:nvPicPr>
        <p:blipFill>
          <a:blip r:embed="rId2"/>
          <a:stretch>
            <a:fillRect/>
          </a:stretch>
        </p:blipFill>
        <p:spPr>
          <a:xfrm>
            <a:off x="242046" y="263707"/>
            <a:ext cx="11707907" cy="5864421"/>
          </a:xfrm>
          <a:prstGeom prst="rect">
            <a:avLst/>
          </a:prstGeom>
        </p:spPr>
      </p:pic>
    </p:spTree>
    <p:extLst>
      <p:ext uri="{BB962C8B-B14F-4D97-AF65-F5344CB8AC3E}">
        <p14:creationId xmlns:p14="http://schemas.microsoft.com/office/powerpoint/2010/main" val="1357928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18F10F-D6B4-4BB9-9EBB-18FF9BEAC70A}"/>
              </a:ext>
            </a:extLst>
          </p:cNvPr>
          <p:cNvPicPr>
            <a:picLocks noChangeAspect="1"/>
          </p:cNvPicPr>
          <p:nvPr/>
        </p:nvPicPr>
        <p:blipFill>
          <a:blip r:embed="rId2"/>
          <a:stretch>
            <a:fillRect/>
          </a:stretch>
        </p:blipFill>
        <p:spPr>
          <a:xfrm>
            <a:off x="143435" y="502023"/>
            <a:ext cx="11914094" cy="5683623"/>
          </a:xfrm>
          <a:prstGeom prst="rect">
            <a:avLst/>
          </a:prstGeom>
        </p:spPr>
      </p:pic>
    </p:spTree>
    <p:extLst>
      <p:ext uri="{BB962C8B-B14F-4D97-AF65-F5344CB8AC3E}">
        <p14:creationId xmlns:p14="http://schemas.microsoft.com/office/powerpoint/2010/main" val="20800430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1E3CF4-A9E6-4508-9029-47DF1CE8646E}"/>
              </a:ext>
            </a:extLst>
          </p:cNvPr>
          <p:cNvSpPr>
            <a:spLocks noGrp="1"/>
          </p:cNvSpPr>
          <p:nvPr>
            <p:ph type="title"/>
          </p:nvPr>
        </p:nvSpPr>
        <p:spPr/>
        <p:txBody>
          <a:bodyPr/>
          <a:lstStyle/>
          <a:p>
            <a:r>
              <a:rPr lang="en-IN" dirty="0"/>
              <a:t>Conclusion </a:t>
            </a:r>
          </a:p>
        </p:txBody>
      </p:sp>
      <p:sp>
        <p:nvSpPr>
          <p:cNvPr id="5" name="Content Placeholder 4">
            <a:extLst>
              <a:ext uri="{FF2B5EF4-FFF2-40B4-BE49-F238E27FC236}">
                <a16:creationId xmlns:a16="http://schemas.microsoft.com/office/drawing/2014/main" id="{1FE3B351-1828-4944-84AE-B9A35394A3E7}"/>
              </a:ext>
            </a:extLst>
          </p:cNvPr>
          <p:cNvSpPr>
            <a:spLocks noGrp="1"/>
          </p:cNvSpPr>
          <p:nvPr>
            <p:ph idx="1"/>
          </p:nvPr>
        </p:nvSpPr>
        <p:spPr/>
        <p:txBody>
          <a:bodyPr>
            <a:normAutofit/>
          </a:bodyPr>
          <a:lstStyle/>
          <a:p>
            <a:r>
              <a:rPr lang="en-IN" dirty="0"/>
              <a:t>We discovered our location using a simple yet sophisticated device with little bit of programming and hardware knowledge.</a:t>
            </a:r>
          </a:p>
          <a:p>
            <a:r>
              <a:rPr lang="en-IN" dirty="0"/>
              <a:t>And further we can also implement this project on PCB board with the use of much less instruments and it will a fully become a portal GPS tracker which will provide precise location.</a:t>
            </a:r>
          </a:p>
          <a:p>
            <a:r>
              <a:rPr lang="en-IN" dirty="0"/>
              <a:t>Thank you.</a:t>
            </a:r>
          </a:p>
          <a:p>
            <a:endParaRPr lang="en-IN" dirty="0"/>
          </a:p>
          <a:p>
            <a:endParaRPr lang="en-IN" dirty="0"/>
          </a:p>
          <a:p>
            <a:pPr algn="r"/>
            <a:r>
              <a:rPr lang="en-IN" dirty="0"/>
              <a:t>Kartikeya Kushwaha</a:t>
            </a:r>
          </a:p>
        </p:txBody>
      </p:sp>
    </p:spTree>
    <p:extLst>
      <p:ext uri="{BB962C8B-B14F-4D97-AF65-F5344CB8AC3E}">
        <p14:creationId xmlns:p14="http://schemas.microsoft.com/office/powerpoint/2010/main" val="2356480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F0502020204030204"/>
              <a:ea typeface="+mn-ea"/>
              <a:cs typeface="+mn-cs"/>
            </a:endParaRPr>
          </a:p>
        </p:txBody>
      </p:sp>
      <p:sp>
        <p:nvSpPr>
          <p:cNvPr id="12" name="Rectangle 11">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a:xfrm>
            <a:off x="0" y="2581835"/>
            <a:ext cx="9502588" cy="3702424"/>
          </a:xfrm>
        </p:spPr>
        <p:txBody>
          <a:bodyPr anchor="ctr">
            <a:noAutofit/>
          </a:bodyPr>
          <a:lstStyle/>
          <a:p>
            <a:pPr>
              <a:lnSpc>
                <a:spcPct val="100000"/>
              </a:lnSpc>
            </a:pPr>
            <a:r>
              <a:rPr lang="en-US" sz="2500" dirty="0">
                <a:solidFill>
                  <a:schemeClr val="bg1"/>
                </a:solidFill>
              </a:rPr>
              <a:t>CONTENT</a:t>
            </a:r>
            <a:br>
              <a:rPr lang="en-US" sz="2500" dirty="0">
                <a:solidFill>
                  <a:schemeClr val="bg1"/>
                </a:solidFill>
              </a:rPr>
            </a:br>
            <a:br>
              <a:rPr lang="en-US" sz="2500" dirty="0">
                <a:solidFill>
                  <a:schemeClr val="bg1"/>
                </a:solidFill>
              </a:rPr>
            </a:br>
            <a:r>
              <a:rPr lang="en-US" sz="2500" dirty="0">
                <a:solidFill>
                  <a:schemeClr val="bg1"/>
                </a:solidFill>
              </a:rPr>
              <a:t>1) Introduction</a:t>
            </a:r>
            <a:br>
              <a:rPr lang="en-US" sz="2500" dirty="0">
                <a:solidFill>
                  <a:schemeClr val="bg1"/>
                </a:solidFill>
              </a:rPr>
            </a:br>
            <a:br>
              <a:rPr lang="en-US" sz="2500" dirty="0">
                <a:solidFill>
                  <a:schemeClr val="bg1"/>
                </a:solidFill>
              </a:rPr>
            </a:br>
            <a:r>
              <a:rPr lang="en-US" sz="2500" dirty="0">
                <a:solidFill>
                  <a:schemeClr val="bg1"/>
                </a:solidFill>
              </a:rPr>
              <a:t>2) Hardware Overview </a:t>
            </a:r>
            <a:br>
              <a:rPr lang="en-US" sz="2500" dirty="0">
                <a:solidFill>
                  <a:schemeClr val="bg1"/>
                </a:solidFill>
              </a:rPr>
            </a:br>
            <a:br>
              <a:rPr lang="en-US" sz="2500" dirty="0">
                <a:solidFill>
                  <a:schemeClr val="bg1"/>
                </a:solidFill>
              </a:rPr>
            </a:br>
            <a:r>
              <a:rPr lang="en-US" sz="2500" dirty="0">
                <a:solidFill>
                  <a:schemeClr val="bg1"/>
                </a:solidFill>
              </a:rPr>
              <a:t>3) Circuit Diagram</a:t>
            </a:r>
            <a:br>
              <a:rPr lang="en-US" sz="2500" dirty="0">
                <a:solidFill>
                  <a:schemeClr val="bg1"/>
                </a:solidFill>
              </a:rPr>
            </a:br>
            <a:br>
              <a:rPr lang="en-US" sz="2500" dirty="0">
                <a:solidFill>
                  <a:schemeClr val="bg1"/>
                </a:solidFill>
              </a:rPr>
            </a:br>
            <a:r>
              <a:rPr lang="en-US" sz="2500" dirty="0">
                <a:solidFill>
                  <a:schemeClr val="bg1"/>
                </a:solidFill>
              </a:rPr>
              <a:t>4) Working </a:t>
            </a:r>
            <a:br>
              <a:rPr lang="en-US" sz="2500" dirty="0">
                <a:solidFill>
                  <a:schemeClr val="bg1"/>
                </a:solidFill>
              </a:rPr>
            </a:br>
            <a:br>
              <a:rPr lang="en-US" sz="2500" dirty="0">
                <a:solidFill>
                  <a:schemeClr val="bg1"/>
                </a:solidFill>
              </a:rPr>
            </a:br>
            <a:r>
              <a:rPr lang="en-US" sz="2500" dirty="0">
                <a:solidFill>
                  <a:schemeClr val="bg1"/>
                </a:solidFill>
              </a:rPr>
              <a:t>5) Actual Hardware</a:t>
            </a:r>
            <a:br>
              <a:rPr lang="en-US" sz="2500" dirty="0">
                <a:solidFill>
                  <a:schemeClr val="bg1"/>
                </a:solidFill>
              </a:rPr>
            </a:br>
            <a:r>
              <a:rPr lang="en-US" sz="2500" dirty="0">
                <a:solidFill>
                  <a:schemeClr val="bg1"/>
                </a:solidFill>
              </a:rPr>
              <a:t> </a:t>
            </a:r>
            <a:br>
              <a:rPr lang="en-US" sz="2500" dirty="0">
                <a:solidFill>
                  <a:schemeClr val="bg1"/>
                </a:solidFill>
              </a:rPr>
            </a:br>
            <a:r>
              <a:rPr lang="en-US" sz="2500" dirty="0">
                <a:solidFill>
                  <a:schemeClr val="bg1"/>
                </a:solidFill>
              </a:rPr>
              <a:t>6) Code</a:t>
            </a:r>
            <a:br>
              <a:rPr lang="en-US" sz="2500" dirty="0">
                <a:solidFill>
                  <a:schemeClr val="bg1"/>
                </a:solidFill>
              </a:rPr>
            </a:br>
            <a:br>
              <a:rPr lang="en-US" sz="2500" dirty="0">
                <a:solidFill>
                  <a:schemeClr val="bg1"/>
                </a:solidFill>
              </a:rPr>
            </a:br>
            <a:r>
              <a:rPr lang="en-US" sz="2500" dirty="0">
                <a:solidFill>
                  <a:schemeClr val="bg1"/>
                </a:solidFill>
              </a:rPr>
              <a:t>7) Screenshots </a:t>
            </a:r>
            <a:br>
              <a:rPr lang="en-US" sz="2500" dirty="0">
                <a:solidFill>
                  <a:schemeClr val="bg1"/>
                </a:solidFill>
              </a:rPr>
            </a:br>
            <a:r>
              <a:rPr lang="en-US" sz="2500" dirty="0">
                <a:solidFill>
                  <a:schemeClr val="bg1"/>
                </a:solidFill>
              </a:rPr>
              <a:t>  of Serial Monitor</a:t>
            </a:r>
            <a:br>
              <a:rPr lang="en-US" sz="2500" dirty="0">
                <a:solidFill>
                  <a:schemeClr val="bg1"/>
                </a:solidFill>
              </a:rPr>
            </a:br>
            <a:br>
              <a:rPr lang="en-US" sz="2500" dirty="0">
                <a:solidFill>
                  <a:schemeClr val="bg1"/>
                </a:solidFill>
              </a:rPr>
            </a:br>
            <a:br>
              <a:rPr lang="en-US" sz="2500" dirty="0">
                <a:solidFill>
                  <a:schemeClr val="bg1"/>
                </a:solidFill>
              </a:rPr>
            </a:br>
            <a:br>
              <a:rPr lang="en-US" sz="2500" dirty="0">
                <a:solidFill>
                  <a:schemeClr val="bg1"/>
                </a:solidFill>
              </a:rPr>
            </a:br>
            <a:br>
              <a:rPr lang="en-US" sz="2500" dirty="0">
                <a:solidFill>
                  <a:schemeClr val="bg1"/>
                </a:solidFill>
              </a:rPr>
            </a:br>
            <a:endParaRPr lang="en-US" sz="2500" dirty="0">
              <a:solidFill>
                <a:schemeClr val="bg1"/>
              </a:solidFill>
            </a:endParaRPr>
          </a:p>
        </p:txBody>
      </p:sp>
      <p:sp>
        <p:nvSpPr>
          <p:cNvPr id="4" name="Content Placeholder 3">
            <a:extLst>
              <a:ext uri="{FF2B5EF4-FFF2-40B4-BE49-F238E27FC236}">
                <a16:creationId xmlns:a16="http://schemas.microsoft.com/office/drawing/2014/main" id="{AF5F751F-71EA-4A5C-A288-80C42D4D7294}"/>
              </a:ext>
            </a:extLst>
          </p:cNvPr>
          <p:cNvSpPr>
            <a:spLocks noGrp="1"/>
          </p:cNvSpPr>
          <p:nvPr>
            <p:ph idx="1"/>
          </p:nvPr>
        </p:nvSpPr>
        <p:spPr>
          <a:xfrm>
            <a:off x="4294093" y="322729"/>
            <a:ext cx="7602071" cy="6140824"/>
          </a:xfrm>
        </p:spPr>
        <p:txBody>
          <a:bodyPr>
            <a:normAutofit fontScale="92500" lnSpcReduction="20000"/>
          </a:bodyPr>
          <a:lstStyle/>
          <a:p>
            <a:pPr algn="ctr"/>
            <a:r>
              <a:rPr lang="en-IN" sz="3600" u="sng" dirty="0"/>
              <a:t>INTRODUCTION </a:t>
            </a:r>
          </a:p>
          <a:p>
            <a:endParaRPr lang="en-IN" sz="2000" u="sng" dirty="0"/>
          </a:p>
          <a:p>
            <a:pPr algn="l"/>
            <a:r>
              <a:rPr lang="en-US" sz="2000" b="0" i="0" dirty="0">
                <a:solidFill>
                  <a:srgbClr val="000000"/>
                </a:solidFill>
                <a:effectLst/>
                <a:latin typeface="typonine sans medium"/>
              </a:rPr>
              <a:t>What is GPS?</a:t>
            </a:r>
            <a:endParaRPr lang="en-US" sz="2000" b="0" i="0" dirty="0">
              <a:solidFill>
                <a:srgbClr val="000000"/>
              </a:solidFill>
              <a:effectLst/>
              <a:latin typeface="typonine sans regular"/>
            </a:endParaRPr>
          </a:p>
          <a:p>
            <a:pPr algn="l"/>
            <a:r>
              <a:rPr lang="en-US" sz="2000" b="0" i="0" dirty="0">
                <a:solidFill>
                  <a:srgbClr val="000000"/>
                </a:solidFill>
                <a:effectLst/>
                <a:latin typeface="typonine sans regular"/>
              </a:rPr>
              <a:t>The Global Positioning System (GPS) is a satellite-based navigation system made up of at least 24 satellites. GPS works in any weather conditions, anywhere in the world, 24 hours a day, with no subscription fees or setup charges.</a:t>
            </a:r>
          </a:p>
          <a:p>
            <a:pPr algn="l"/>
            <a:endParaRPr lang="en-US" sz="2000" dirty="0">
              <a:solidFill>
                <a:srgbClr val="000000"/>
              </a:solidFill>
              <a:latin typeface="typonine sans regular"/>
            </a:endParaRPr>
          </a:p>
          <a:p>
            <a:pPr algn="l"/>
            <a:r>
              <a:rPr lang="en-US" sz="2000" b="0" i="0" dirty="0">
                <a:solidFill>
                  <a:srgbClr val="000000"/>
                </a:solidFill>
                <a:effectLst/>
                <a:latin typeface="typonine sans regular"/>
              </a:rPr>
              <a:t>How does GPS work?</a:t>
            </a:r>
          </a:p>
          <a:p>
            <a:pPr algn="l"/>
            <a:r>
              <a:rPr lang="en-US" sz="2000" b="0" i="0" dirty="0">
                <a:solidFill>
                  <a:srgbClr val="000000"/>
                </a:solidFill>
                <a:effectLst/>
                <a:latin typeface="typonine sans regular"/>
              </a:rPr>
              <a:t>GPS receivers actually work by figuring out how far they are from a number of satellites. They are pre-programmed to know where the GPS satellites are at any given time. </a:t>
            </a:r>
          </a:p>
          <a:p>
            <a:pPr algn="l"/>
            <a:r>
              <a:rPr lang="en-US" sz="2000" b="0" i="0" dirty="0">
                <a:solidFill>
                  <a:srgbClr val="000000"/>
                </a:solidFill>
                <a:effectLst/>
                <a:latin typeface="typonine sans regular"/>
              </a:rPr>
              <a:t>The satellites transmit information about their position and the current time in the form of radio signals towards the Earth. These signals identify the satellites and tell the receiver where they are located. The receiver then calculates how far away each satellite is by figuring out how long it took for the signals to arrive.</a:t>
            </a:r>
          </a:p>
          <a:p>
            <a:endParaRPr lang="en-IN" sz="2000" u="sng" dirty="0"/>
          </a:p>
          <a:p>
            <a:pPr algn="ctr"/>
            <a:endParaRPr lang="en-IN" sz="3600" u="sng" dirty="0"/>
          </a:p>
          <a:p>
            <a:endParaRPr lang="en-IN" sz="2000" dirty="0"/>
          </a:p>
          <a:p>
            <a:endParaRPr lang="en-IN" sz="2000" dirty="0"/>
          </a:p>
        </p:txBody>
      </p:sp>
    </p:spTree>
    <p:extLst>
      <p:ext uri="{BB962C8B-B14F-4D97-AF65-F5344CB8AC3E}">
        <p14:creationId xmlns:p14="http://schemas.microsoft.com/office/powerpoint/2010/main" val="1292513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D6FAC-B417-4C96-96DC-67225E399CAB}"/>
              </a:ext>
            </a:extLst>
          </p:cNvPr>
          <p:cNvSpPr>
            <a:spLocks noGrp="1"/>
          </p:cNvSpPr>
          <p:nvPr>
            <p:ph type="title"/>
          </p:nvPr>
        </p:nvSpPr>
        <p:spPr>
          <a:xfrm>
            <a:off x="1097280" y="286603"/>
            <a:ext cx="10296860" cy="1511005"/>
          </a:xfrm>
        </p:spPr>
        <p:txBody>
          <a:bodyPr/>
          <a:lstStyle/>
          <a:p>
            <a:r>
              <a:rPr lang="en-IN" dirty="0"/>
              <a:t>Hardware Used</a:t>
            </a:r>
          </a:p>
        </p:txBody>
      </p:sp>
      <p:sp>
        <p:nvSpPr>
          <p:cNvPr id="3" name="Content Placeholder 2">
            <a:extLst>
              <a:ext uri="{FF2B5EF4-FFF2-40B4-BE49-F238E27FC236}">
                <a16:creationId xmlns:a16="http://schemas.microsoft.com/office/drawing/2014/main" id="{59E35481-8FF9-4E92-859E-4A8DDADF8E0C}"/>
              </a:ext>
            </a:extLst>
          </p:cNvPr>
          <p:cNvSpPr>
            <a:spLocks noGrp="1"/>
          </p:cNvSpPr>
          <p:nvPr>
            <p:ph idx="1"/>
          </p:nvPr>
        </p:nvSpPr>
        <p:spPr/>
        <p:txBody>
          <a:bodyPr/>
          <a:lstStyle/>
          <a:p>
            <a:pPr marL="457200" indent="-457200">
              <a:buClr>
                <a:schemeClr val="tx1"/>
              </a:buClr>
              <a:buFont typeface="+mj-lt"/>
              <a:buAutoNum type="arabicPeriod"/>
            </a:pPr>
            <a:r>
              <a:rPr lang="en-IN" b="0" i="0" dirty="0">
                <a:solidFill>
                  <a:srgbClr val="000000"/>
                </a:solidFill>
                <a:effectLst/>
                <a:latin typeface="typonine sans medium"/>
              </a:rPr>
              <a:t>UBLOX NEO-6M GPS Module </a:t>
            </a:r>
          </a:p>
          <a:p>
            <a:pPr marL="457200" indent="-457200">
              <a:buClr>
                <a:schemeClr val="tx1"/>
              </a:buClr>
              <a:buFont typeface="+mj-lt"/>
              <a:buAutoNum type="arabicPeriod"/>
            </a:pPr>
            <a:r>
              <a:rPr lang="en-IN" b="0" i="0" dirty="0">
                <a:solidFill>
                  <a:srgbClr val="000000"/>
                </a:solidFill>
                <a:effectLst/>
                <a:latin typeface="typonine sans regular"/>
              </a:rPr>
              <a:t>Arduino UNO</a:t>
            </a:r>
          </a:p>
          <a:p>
            <a:pPr marL="457200" indent="-457200">
              <a:buClr>
                <a:schemeClr val="tx1"/>
              </a:buClr>
              <a:buFont typeface="+mj-lt"/>
              <a:buAutoNum type="arabicPeriod"/>
            </a:pPr>
            <a:r>
              <a:rPr lang="en-IN" dirty="0">
                <a:solidFill>
                  <a:srgbClr val="000000"/>
                </a:solidFill>
                <a:latin typeface="typonine sans regular"/>
              </a:rPr>
              <a:t>Jumper Wires</a:t>
            </a:r>
          </a:p>
          <a:p>
            <a:pPr marL="457200" indent="-457200">
              <a:buClr>
                <a:schemeClr val="tx1"/>
              </a:buClr>
              <a:buFont typeface="+mj-lt"/>
              <a:buAutoNum type="arabicPeriod"/>
            </a:pPr>
            <a:r>
              <a:rPr lang="en-IN" b="0" i="0" dirty="0">
                <a:solidFill>
                  <a:srgbClr val="000000"/>
                </a:solidFill>
                <a:effectLst/>
                <a:latin typeface="typonine sans regular"/>
              </a:rPr>
              <a:t>Breadboard</a:t>
            </a:r>
          </a:p>
          <a:p>
            <a:pPr marL="457200" indent="-457200">
              <a:buClr>
                <a:schemeClr val="tx1"/>
              </a:buClr>
              <a:buFont typeface="+mj-lt"/>
              <a:buAutoNum type="arabicPeriod"/>
            </a:pPr>
            <a:r>
              <a:rPr lang="en-IN" dirty="0">
                <a:solidFill>
                  <a:srgbClr val="000000"/>
                </a:solidFill>
                <a:latin typeface="typonine sans regular"/>
              </a:rPr>
              <a:t>3.0V USB Cable</a:t>
            </a:r>
          </a:p>
          <a:p>
            <a:pPr marL="457200" indent="-457200">
              <a:buClr>
                <a:schemeClr val="tx1"/>
              </a:buClr>
              <a:buFont typeface="+mj-lt"/>
              <a:buAutoNum type="arabicPeriod"/>
            </a:pPr>
            <a:r>
              <a:rPr lang="en-IN" b="0" i="0" dirty="0">
                <a:solidFill>
                  <a:srgbClr val="000000"/>
                </a:solidFill>
                <a:effectLst/>
                <a:latin typeface="typonine sans regular"/>
              </a:rPr>
              <a:t>Arduino IDE</a:t>
            </a:r>
          </a:p>
          <a:p>
            <a:endParaRPr lang="en-IN" dirty="0"/>
          </a:p>
        </p:txBody>
      </p:sp>
      <p:pic>
        <p:nvPicPr>
          <p:cNvPr id="2050" name="Picture 2" descr="NEO-6M GPS Module — Maker Portal">
            <a:extLst>
              <a:ext uri="{FF2B5EF4-FFF2-40B4-BE49-F238E27FC236}">
                <a16:creationId xmlns:a16="http://schemas.microsoft.com/office/drawing/2014/main" id="{9AC7322A-63F4-48F7-B80E-9765C13488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4022" y="2014257"/>
            <a:ext cx="3083578" cy="211640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rduino UNO CH340 Board at Rs 250/piece | Girgaon | Mumbai| ID: 19651448730">
            <a:extLst>
              <a:ext uri="{FF2B5EF4-FFF2-40B4-BE49-F238E27FC236}">
                <a16:creationId xmlns:a16="http://schemas.microsoft.com/office/drawing/2014/main" id="{4F061082-7F22-452F-B755-2A440A78EC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8692" y="2014256"/>
            <a:ext cx="3083578" cy="211640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GitHub - arduino/Arduino: open-source electronics platform">
            <a:extLst>
              <a:ext uri="{FF2B5EF4-FFF2-40B4-BE49-F238E27FC236}">
                <a16:creationId xmlns:a16="http://schemas.microsoft.com/office/drawing/2014/main" id="{0B876749-471C-48A4-A64E-D1D0869A0E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85161" y="4347307"/>
            <a:ext cx="2476500" cy="1847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8751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27479-62A4-41AF-B9A4-B16A173A7529}"/>
              </a:ext>
            </a:extLst>
          </p:cNvPr>
          <p:cNvSpPr>
            <a:spLocks noGrp="1"/>
          </p:cNvSpPr>
          <p:nvPr>
            <p:ph type="title"/>
          </p:nvPr>
        </p:nvSpPr>
        <p:spPr/>
        <p:txBody>
          <a:bodyPr/>
          <a:lstStyle/>
          <a:p>
            <a:r>
              <a:rPr lang="en-IN" dirty="0"/>
              <a:t>Circuit Diagram</a:t>
            </a:r>
          </a:p>
        </p:txBody>
      </p:sp>
      <p:pic>
        <p:nvPicPr>
          <p:cNvPr id="3074" name="Picture 2" descr="Arduino NEO-6M GPS module">
            <a:extLst>
              <a:ext uri="{FF2B5EF4-FFF2-40B4-BE49-F238E27FC236}">
                <a16:creationId xmlns:a16="http://schemas.microsoft.com/office/drawing/2014/main" id="{7DE905A2-09DB-4029-B29F-84E12B61AA0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36320" y="2020421"/>
            <a:ext cx="5866504" cy="376078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Complete guide to connect and program NEO-6M GPS module with Arduino">
            <a:extLst>
              <a:ext uri="{FF2B5EF4-FFF2-40B4-BE49-F238E27FC236}">
                <a16:creationId xmlns:a16="http://schemas.microsoft.com/office/drawing/2014/main" id="{224563CA-2559-4A6B-A154-555DB4CB73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9034" y="2020421"/>
            <a:ext cx="3946646" cy="190612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C4ECAD96-7949-4182-BBEB-7F98CA42FFFB}"/>
              </a:ext>
            </a:extLst>
          </p:cNvPr>
          <p:cNvPicPr>
            <a:picLocks noChangeAspect="1"/>
          </p:cNvPicPr>
          <p:nvPr/>
        </p:nvPicPr>
        <p:blipFill>
          <a:blip r:embed="rId4"/>
          <a:stretch>
            <a:fillRect/>
          </a:stretch>
        </p:blipFill>
        <p:spPr>
          <a:xfrm>
            <a:off x="7209035" y="4103034"/>
            <a:ext cx="3946646" cy="1678175"/>
          </a:xfrm>
          <a:prstGeom prst="rect">
            <a:avLst/>
          </a:prstGeom>
        </p:spPr>
      </p:pic>
    </p:spTree>
    <p:extLst>
      <p:ext uri="{BB962C8B-B14F-4D97-AF65-F5344CB8AC3E}">
        <p14:creationId xmlns:p14="http://schemas.microsoft.com/office/powerpoint/2010/main" val="1494798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888CB-5C2E-4E89-B002-C91F46D4C2A6}"/>
              </a:ext>
            </a:extLst>
          </p:cNvPr>
          <p:cNvSpPr>
            <a:spLocks noGrp="1"/>
          </p:cNvSpPr>
          <p:nvPr>
            <p:ph type="title"/>
          </p:nvPr>
        </p:nvSpPr>
        <p:spPr/>
        <p:txBody>
          <a:bodyPr/>
          <a:lstStyle/>
          <a:p>
            <a:r>
              <a:rPr lang="en-IN" dirty="0"/>
              <a:t>Pin Diagram of Arduino UNO</a:t>
            </a:r>
          </a:p>
        </p:txBody>
      </p:sp>
      <p:pic>
        <p:nvPicPr>
          <p:cNvPr id="4098" name="Picture 2" descr="Different Parts of Arduino Uno Board - STEMpedia Learning Center">
            <a:extLst>
              <a:ext uri="{FF2B5EF4-FFF2-40B4-BE49-F238E27FC236}">
                <a16:creationId xmlns:a16="http://schemas.microsoft.com/office/drawing/2014/main" id="{5AD3DF09-DD1E-41FA-B374-7333D4FBDA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84394" y="2034989"/>
            <a:ext cx="5980261" cy="42160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5680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41BA4-FFD4-44B4-B846-B94048715A1E}"/>
              </a:ext>
            </a:extLst>
          </p:cNvPr>
          <p:cNvSpPr>
            <a:spLocks noGrp="1"/>
          </p:cNvSpPr>
          <p:nvPr>
            <p:ph type="title"/>
          </p:nvPr>
        </p:nvSpPr>
        <p:spPr/>
        <p:txBody>
          <a:bodyPr/>
          <a:lstStyle/>
          <a:p>
            <a:r>
              <a:rPr lang="en-IN" dirty="0"/>
              <a:t>Connection And Working</a:t>
            </a:r>
          </a:p>
        </p:txBody>
      </p:sp>
      <p:sp>
        <p:nvSpPr>
          <p:cNvPr id="3" name="Content Placeholder 2">
            <a:extLst>
              <a:ext uri="{FF2B5EF4-FFF2-40B4-BE49-F238E27FC236}">
                <a16:creationId xmlns:a16="http://schemas.microsoft.com/office/drawing/2014/main" id="{D41622F0-62FE-40A8-84BF-5F09ACC04AFA}"/>
              </a:ext>
            </a:extLst>
          </p:cNvPr>
          <p:cNvSpPr>
            <a:spLocks noGrp="1"/>
          </p:cNvSpPr>
          <p:nvPr>
            <p:ph idx="1"/>
          </p:nvPr>
        </p:nvSpPr>
        <p:spPr>
          <a:xfrm>
            <a:off x="1097280" y="2108201"/>
            <a:ext cx="10058400" cy="4068481"/>
          </a:xfrm>
        </p:spPr>
        <p:txBody>
          <a:bodyPr>
            <a:normAutofit fontScale="92500" lnSpcReduction="20000"/>
          </a:bodyPr>
          <a:lstStyle/>
          <a:p>
            <a:pPr>
              <a:lnSpc>
                <a:spcPct val="100000"/>
              </a:lnSpc>
              <a:buClr>
                <a:schemeClr val="tx1"/>
              </a:buClr>
              <a:buFont typeface="Arial" panose="020B0604020202020204" pitchFamily="34" charset="0"/>
              <a:buChar char="•"/>
            </a:pPr>
            <a:r>
              <a:rPr lang="en-US" b="0" i="0" dirty="0">
                <a:solidFill>
                  <a:srgbClr val="333333"/>
                </a:solidFill>
                <a:effectLst/>
                <a:latin typeface="Segoe UI" panose="020B0502040204020203" pitchFamily="34" charset="0"/>
              </a:rPr>
              <a:t> We start by connecting the patch antenna to the U.FL connector on the GPS module. We also need to solder the pins of module for better connection. </a:t>
            </a:r>
          </a:p>
          <a:p>
            <a:pPr>
              <a:lnSpc>
                <a:spcPct val="100000"/>
              </a:lnSpc>
              <a:buClr>
                <a:schemeClr val="tx1"/>
              </a:buClr>
              <a:buFont typeface="Arial" panose="020B0604020202020204" pitchFamily="34" charset="0"/>
              <a:buChar char="•"/>
            </a:pPr>
            <a:r>
              <a:rPr lang="en-US" b="0" i="0" dirty="0">
                <a:solidFill>
                  <a:srgbClr val="333333"/>
                </a:solidFill>
                <a:effectLst/>
                <a:latin typeface="Segoe UI" panose="020B0502040204020203" pitchFamily="34" charset="0"/>
              </a:rPr>
              <a:t> Now, connect Tx and Rx pin on module to digital pin#2 and #3 respectively on Arduino which will help the module to connect with Arduino. </a:t>
            </a:r>
          </a:p>
          <a:p>
            <a:pPr>
              <a:lnSpc>
                <a:spcPct val="100000"/>
              </a:lnSpc>
              <a:buClr>
                <a:schemeClr val="tx1"/>
              </a:buClr>
              <a:buFont typeface="Arial" panose="020B0604020202020204" pitchFamily="34" charset="0"/>
              <a:buChar char="•"/>
            </a:pPr>
            <a:r>
              <a:rPr lang="en-US" b="0" i="0" dirty="0">
                <a:solidFill>
                  <a:srgbClr val="333333"/>
                </a:solidFill>
                <a:effectLst/>
                <a:latin typeface="Segoe UI" panose="020B0502040204020203" pitchFamily="34" charset="0"/>
              </a:rPr>
              <a:t> Next, connect VCC pin to the 3.3V pin on the Arduino and GND to ground. </a:t>
            </a:r>
            <a:r>
              <a:rPr lang="en-US" dirty="0">
                <a:solidFill>
                  <a:srgbClr val="333333"/>
                </a:solidFill>
                <a:latin typeface="Segoe UI" panose="020B0502040204020203" pitchFamily="34" charset="0"/>
              </a:rPr>
              <a:t>After this the connection is done. We have to write and compile the code through IDE. </a:t>
            </a:r>
          </a:p>
          <a:p>
            <a:pPr>
              <a:lnSpc>
                <a:spcPct val="100000"/>
              </a:lnSpc>
              <a:buClr>
                <a:schemeClr val="tx1"/>
              </a:buClr>
              <a:buFont typeface="Arial" panose="020B0604020202020204" pitchFamily="34" charset="0"/>
              <a:buChar char="•"/>
            </a:pPr>
            <a:r>
              <a:rPr lang="en-US" dirty="0">
                <a:solidFill>
                  <a:srgbClr val="333333"/>
                </a:solidFill>
                <a:latin typeface="Segoe UI" panose="020B0502040204020203" pitchFamily="34" charset="0"/>
              </a:rPr>
              <a:t> After successful compilation of code, the GPS module transmit data about its location to satellites which they have been locked to and tell the receiver where the module is located. Receiver then calculates how far away each satellite is by figuring out how long it took for the signals to arrive. Once it has information on how far away at least three satellites are and where they are in space, it can pinpoint your location on Earth. And the at Serial port we are given with NMEA data which will help to find latitude and longitude.</a:t>
            </a:r>
          </a:p>
          <a:p>
            <a:pPr>
              <a:lnSpc>
                <a:spcPct val="100000"/>
              </a:lnSpc>
              <a:buClr>
                <a:schemeClr val="tx1"/>
              </a:buClr>
              <a:buFont typeface="Arial" panose="020B0604020202020204" pitchFamily="34" charset="0"/>
              <a:buChar char="•"/>
            </a:pPr>
            <a:r>
              <a:rPr lang="en-US" b="0" i="0" dirty="0">
                <a:solidFill>
                  <a:srgbClr val="333333"/>
                </a:solidFill>
                <a:effectLst/>
                <a:latin typeface="Segoe UI" panose="020B0502040204020203" pitchFamily="34" charset="0"/>
              </a:rPr>
              <a:t> Give the Arduino’s ability to sense locations with NEO-6M GPS Module that can track up to 22 satellites and identifies locations anywhere in the world. </a:t>
            </a:r>
            <a:endParaRPr lang="en-US" dirty="0">
              <a:solidFill>
                <a:srgbClr val="333333"/>
              </a:solidFill>
              <a:latin typeface="Segoe UI" panose="020B0502040204020203" pitchFamily="34" charset="0"/>
            </a:endParaRPr>
          </a:p>
          <a:p>
            <a:pPr marL="0" indent="0">
              <a:lnSpc>
                <a:spcPct val="100000"/>
              </a:lnSpc>
              <a:buNone/>
            </a:pPr>
            <a:endParaRPr lang="en-US" dirty="0">
              <a:solidFill>
                <a:srgbClr val="333333"/>
              </a:solidFill>
              <a:latin typeface="Segoe UI" panose="020B0502040204020203" pitchFamily="34" charset="0"/>
            </a:endParaRPr>
          </a:p>
          <a:p>
            <a:pPr marL="0" indent="0">
              <a:lnSpc>
                <a:spcPct val="100000"/>
              </a:lnSpc>
              <a:buNone/>
            </a:pPr>
            <a:endParaRPr lang="en-US" b="0" i="0" dirty="0">
              <a:solidFill>
                <a:srgbClr val="333333"/>
              </a:solidFill>
              <a:effectLst/>
              <a:latin typeface="Segoe UI" panose="020B0502040204020203" pitchFamily="34" charset="0"/>
            </a:endParaRPr>
          </a:p>
          <a:p>
            <a:pPr marL="0" indent="0">
              <a:lnSpc>
                <a:spcPct val="100000"/>
              </a:lnSpc>
              <a:buNone/>
            </a:pPr>
            <a:endParaRPr lang="en-US" b="0" i="0" dirty="0">
              <a:solidFill>
                <a:srgbClr val="333333"/>
              </a:solidFill>
              <a:effectLst/>
              <a:latin typeface="Segoe UI" panose="020B0502040204020203" pitchFamily="34" charset="0"/>
            </a:endParaRPr>
          </a:p>
          <a:p>
            <a:pPr marL="0" indent="0">
              <a:lnSpc>
                <a:spcPct val="100000"/>
              </a:lnSpc>
              <a:buNone/>
            </a:pPr>
            <a:endParaRPr lang="en-US" dirty="0">
              <a:solidFill>
                <a:srgbClr val="333333"/>
              </a:solidFill>
              <a:latin typeface="Segoe UI" panose="020B0502040204020203" pitchFamily="34" charset="0"/>
            </a:endParaRPr>
          </a:p>
          <a:p>
            <a:pPr marL="0" indent="0">
              <a:lnSpc>
                <a:spcPct val="100000"/>
              </a:lnSpc>
              <a:buNone/>
            </a:pPr>
            <a:endParaRPr lang="en-IN" dirty="0"/>
          </a:p>
        </p:txBody>
      </p:sp>
    </p:spTree>
    <p:extLst>
      <p:ext uri="{BB962C8B-B14F-4D97-AF65-F5344CB8AC3E}">
        <p14:creationId xmlns:p14="http://schemas.microsoft.com/office/powerpoint/2010/main" val="4027708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2ACBA-80ED-430E-842B-2C150EB2FF5A}"/>
              </a:ext>
            </a:extLst>
          </p:cNvPr>
          <p:cNvSpPr>
            <a:spLocks noGrp="1"/>
          </p:cNvSpPr>
          <p:nvPr>
            <p:ph type="title"/>
          </p:nvPr>
        </p:nvSpPr>
        <p:spPr/>
        <p:txBody>
          <a:bodyPr/>
          <a:lstStyle/>
          <a:p>
            <a:r>
              <a:rPr lang="en-IN" dirty="0"/>
              <a:t>Actual Hardware</a:t>
            </a:r>
          </a:p>
        </p:txBody>
      </p:sp>
      <p:pic>
        <p:nvPicPr>
          <p:cNvPr id="5" name="Content Placeholder 4">
            <a:extLst>
              <a:ext uri="{FF2B5EF4-FFF2-40B4-BE49-F238E27FC236}">
                <a16:creationId xmlns:a16="http://schemas.microsoft.com/office/drawing/2014/main" id="{2D7969AA-0D7E-4F38-AD5C-2E2191CF6024}"/>
              </a:ext>
            </a:extLst>
          </p:cNvPr>
          <p:cNvPicPr>
            <a:picLocks noGrp="1" noChangeAspect="1"/>
          </p:cNvPicPr>
          <p:nvPr>
            <p:ph idx="1"/>
          </p:nvPr>
        </p:nvPicPr>
        <p:blipFill>
          <a:blip r:embed="rId2"/>
          <a:stretch>
            <a:fillRect/>
          </a:stretch>
        </p:blipFill>
        <p:spPr>
          <a:xfrm>
            <a:off x="1597003" y="2009587"/>
            <a:ext cx="8997993" cy="4256743"/>
          </a:xfrm>
        </p:spPr>
      </p:pic>
    </p:spTree>
    <p:extLst>
      <p:ext uri="{BB962C8B-B14F-4D97-AF65-F5344CB8AC3E}">
        <p14:creationId xmlns:p14="http://schemas.microsoft.com/office/powerpoint/2010/main" val="1984211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B4B49-D8DA-461E-88DB-929B4D8CB652}"/>
              </a:ext>
            </a:extLst>
          </p:cNvPr>
          <p:cNvSpPr>
            <a:spLocks noGrp="1"/>
          </p:cNvSpPr>
          <p:nvPr>
            <p:ph type="title"/>
          </p:nvPr>
        </p:nvSpPr>
        <p:spPr>
          <a:xfrm>
            <a:off x="164951" y="213165"/>
            <a:ext cx="10058400" cy="556079"/>
          </a:xfrm>
        </p:spPr>
        <p:txBody>
          <a:bodyPr>
            <a:normAutofit fontScale="90000"/>
          </a:bodyPr>
          <a:lstStyle/>
          <a:p>
            <a:r>
              <a:rPr lang="en-IN" dirty="0"/>
              <a:t>Implemented Code</a:t>
            </a:r>
          </a:p>
        </p:txBody>
      </p:sp>
      <p:sp>
        <p:nvSpPr>
          <p:cNvPr id="11" name="Content Placeholder 10">
            <a:extLst>
              <a:ext uri="{FF2B5EF4-FFF2-40B4-BE49-F238E27FC236}">
                <a16:creationId xmlns:a16="http://schemas.microsoft.com/office/drawing/2014/main" id="{A9F67A30-8179-40DE-964C-577CE3A96CD8}"/>
              </a:ext>
            </a:extLst>
          </p:cNvPr>
          <p:cNvSpPr>
            <a:spLocks noGrp="1"/>
          </p:cNvSpPr>
          <p:nvPr>
            <p:ph idx="1"/>
          </p:nvPr>
        </p:nvSpPr>
        <p:spPr/>
        <p:txBody>
          <a:bodyPr/>
          <a:lstStyle/>
          <a:p>
            <a:endParaRPr lang="en-IN" dirty="0"/>
          </a:p>
        </p:txBody>
      </p:sp>
      <p:pic>
        <p:nvPicPr>
          <p:cNvPr id="13" name="Picture 12">
            <a:extLst>
              <a:ext uri="{FF2B5EF4-FFF2-40B4-BE49-F238E27FC236}">
                <a16:creationId xmlns:a16="http://schemas.microsoft.com/office/drawing/2014/main" id="{71276EDB-7F82-4B85-B41B-8E711F1C562E}"/>
              </a:ext>
            </a:extLst>
          </p:cNvPr>
          <p:cNvPicPr>
            <a:picLocks noChangeAspect="1"/>
          </p:cNvPicPr>
          <p:nvPr/>
        </p:nvPicPr>
        <p:blipFill>
          <a:blip r:embed="rId2"/>
          <a:stretch>
            <a:fillRect/>
          </a:stretch>
        </p:blipFill>
        <p:spPr>
          <a:xfrm>
            <a:off x="0" y="769244"/>
            <a:ext cx="4392904" cy="5652204"/>
          </a:xfrm>
          <a:prstGeom prst="rect">
            <a:avLst/>
          </a:prstGeom>
        </p:spPr>
      </p:pic>
      <p:pic>
        <p:nvPicPr>
          <p:cNvPr id="15" name="Picture 14">
            <a:extLst>
              <a:ext uri="{FF2B5EF4-FFF2-40B4-BE49-F238E27FC236}">
                <a16:creationId xmlns:a16="http://schemas.microsoft.com/office/drawing/2014/main" id="{B936A0F4-B0F0-4DB6-8FFB-FAB555894240}"/>
              </a:ext>
            </a:extLst>
          </p:cNvPr>
          <p:cNvPicPr>
            <a:picLocks noChangeAspect="1"/>
          </p:cNvPicPr>
          <p:nvPr/>
        </p:nvPicPr>
        <p:blipFill>
          <a:blip r:embed="rId3"/>
          <a:stretch>
            <a:fillRect/>
          </a:stretch>
        </p:blipFill>
        <p:spPr>
          <a:xfrm>
            <a:off x="4392904" y="769244"/>
            <a:ext cx="3794931" cy="5652204"/>
          </a:xfrm>
          <a:prstGeom prst="rect">
            <a:avLst/>
          </a:prstGeom>
        </p:spPr>
      </p:pic>
      <p:pic>
        <p:nvPicPr>
          <p:cNvPr id="17" name="Picture 16">
            <a:extLst>
              <a:ext uri="{FF2B5EF4-FFF2-40B4-BE49-F238E27FC236}">
                <a16:creationId xmlns:a16="http://schemas.microsoft.com/office/drawing/2014/main" id="{BB9CB365-618D-4A19-A7F5-B4254201DBF5}"/>
              </a:ext>
            </a:extLst>
          </p:cNvPr>
          <p:cNvPicPr>
            <a:picLocks noChangeAspect="1"/>
          </p:cNvPicPr>
          <p:nvPr/>
        </p:nvPicPr>
        <p:blipFill>
          <a:blip r:embed="rId4"/>
          <a:stretch>
            <a:fillRect/>
          </a:stretch>
        </p:blipFill>
        <p:spPr>
          <a:xfrm>
            <a:off x="7799098" y="769243"/>
            <a:ext cx="4392904" cy="5652205"/>
          </a:xfrm>
          <a:prstGeom prst="rect">
            <a:avLst/>
          </a:prstGeom>
        </p:spPr>
      </p:pic>
    </p:spTree>
    <p:extLst>
      <p:ext uri="{BB962C8B-B14F-4D97-AF65-F5344CB8AC3E}">
        <p14:creationId xmlns:p14="http://schemas.microsoft.com/office/powerpoint/2010/main" val="3819952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6839F-171B-4762-AF93-3E04203B230D}"/>
              </a:ext>
            </a:extLst>
          </p:cNvPr>
          <p:cNvSpPr>
            <a:spLocks noGrp="1"/>
          </p:cNvSpPr>
          <p:nvPr>
            <p:ph type="title"/>
          </p:nvPr>
        </p:nvSpPr>
        <p:spPr>
          <a:xfrm>
            <a:off x="1097280" y="286604"/>
            <a:ext cx="10058400" cy="1228432"/>
          </a:xfrm>
        </p:spPr>
        <p:txBody>
          <a:bodyPr/>
          <a:lstStyle/>
          <a:p>
            <a:r>
              <a:rPr lang="en-IN" dirty="0"/>
              <a:t>Screenshots of Result</a:t>
            </a:r>
          </a:p>
        </p:txBody>
      </p:sp>
      <p:sp>
        <p:nvSpPr>
          <p:cNvPr id="3" name="Content Placeholder 2">
            <a:extLst>
              <a:ext uri="{FF2B5EF4-FFF2-40B4-BE49-F238E27FC236}">
                <a16:creationId xmlns:a16="http://schemas.microsoft.com/office/drawing/2014/main" id="{6DEB802B-72FD-49EC-AD8D-4011065419AA}"/>
              </a:ext>
            </a:extLst>
          </p:cNvPr>
          <p:cNvSpPr>
            <a:spLocks noGrp="1"/>
          </p:cNvSpPr>
          <p:nvPr>
            <p:ph idx="1"/>
          </p:nvPr>
        </p:nvSpPr>
        <p:spPr>
          <a:xfrm>
            <a:off x="107576" y="2108201"/>
            <a:ext cx="4401672" cy="3760891"/>
          </a:xfrm>
        </p:spPr>
        <p:txBody>
          <a:bodyPr>
            <a:normAutofit lnSpcReduction="10000"/>
          </a:bodyPr>
          <a:lstStyle/>
          <a:p>
            <a:pPr>
              <a:buClr>
                <a:schemeClr val="tx1"/>
              </a:buClr>
              <a:buFont typeface="Arial" panose="020B0604020202020204" pitchFamily="34" charset="0"/>
              <a:buChar char="•"/>
            </a:pPr>
            <a:r>
              <a:rPr lang="en-IN" dirty="0"/>
              <a:t>This is screenshot of Serial monitor and here we can see the project name, description and the creator’s name.</a:t>
            </a:r>
          </a:p>
          <a:p>
            <a:pPr>
              <a:buClr>
                <a:schemeClr val="tx1"/>
              </a:buClr>
              <a:buFont typeface="Arial" panose="020B0604020202020204" pitchFamily="34" charset="0"/>
              <a:buChar char="•"/>
            </a:pPr>
            <a:r>
              <a:rPr lang="en-IN" dirty="0"/>
              <a:t>Starting from 4</a:t>
            </a:r>
            <a:r>
              <a:rPr lang="en-IN" baseline="30000" dirty="0"/>
              <a:t>th</a:t>
            </a:r>
            <a:r>
              <a:rPr lang="en-IN" dirty="0"/>
              <a:t> line, first time is specified after that location denotes longitude and latitude of the location of GPS module i.e. my home. And further in line we can see todays date. </a:t>
            </a:r>
          </a:p>
          <a:p>
            <a:pPr>
              <a:buClr>
                <a:schemeClr val="tx1"/>
              </a:buClr>
              <a:buFont typeface="Arial" panose="020B0604020202020204" pitchFamily="34" charset="0"/>
              <a:buChar char="•"/>
            </a:pPr>
            <a:r>
              <a:rPr lang="en-IN" dirty="0"/>
              <a:t>Now we can search these location data on google and my current location will be displayed on the map.</a:t>
            </a:r>
          </a:p>
        </p:txBody>
      </p:sp>
      <p:graphicFrame>
        <p:nvGraphicFramePr>
          <p:cNvPr id="4" name="Object 3">
            <a:extLst>
              <a:ext uri="{FF2B5EF4-FFF2-40B4-BE49-F238E27FC236}">
                <a16:creationId xmlns:a16="http://schemas.microsoft.com/office/drawing/2014/main" id="{920AF506-86A2-464B-9C24-0D27C3A05EDB}"/>
              </a:ext>
            </a:extLst>
          </p:cNvPr>
          <p:cNvGraphicFramePr>
            <a:graphicFrameLocks noChangeAspect="1"/>
          </p:cNvGraphicFramePr>
          <p:nvPr>
            <p:extLst>
              <p:ext uri="{D42A27DB-BD31-4B8C-83A1-F6EECF244321}">
                <p14:modId xmlns:p14="http://schemas.microsoft.com/office/powerpoint/2010/main" val="3983793901"/>
              </p:ext>
            </p:extLst>
          </p:nvPr>
        </p:nvGraphicFramePr>
        <p:xfrm>
          <a:off x="4628647" y="1815910"/>
          <a:ext cx="7389438" cy="4560624"/>
        </p:xfrm>
        <a:graphic>
          <a:graphicData uri="http://schemas.openxmlformats.org/presentationml/2006/ole">
            <mc:AlternateContent xmlns:mc="http://schemas.openxmlformats.org/markup-compatibility/2006">
              <mc:Choice xmlns:v="urn:schemas-microsoft-com:vml" Requires="v">
                <p:oleObj spid="_x0000_s5123" name="Bitmap Image" r:id="rId3" imgW="6941880" imgH="4945320" progId="Paint.Picture">
                  <p:embed/>
                </p:oleObj>
              </mc:Choice>
              <mc:Fallback>
                <p:oleObj name="Bitmap Image" r:id="rId3" imgW="6941880" imgH="4945320" progId="Paint.Picture">
                  <p:embed/>
                  <p:pic>
                    <p:nvPicPr>
                      <p:cNvPr id="0" name=""/>
                      <p:cNvPicPr/>
                      <p:nvPr/>
                    </p:nvPicPr>
                    <p:blipFill>
                      <a:blip r:embed="rId4"/>
                      <a:stretch>
                        <a:fillRect/>
                      </a:stretch>
                    </p:blipFill>
                    <p:spPr>
                      <a:xfrm>
                        <a:off x="4628647" y="1815910"/>
                        <a:ext cx="7389438" cy="4560624"/>
                      </a:xfrm>
                      <a:prstGeom prst="rect">
                        <a:avLst/>
                      </a:prstGeom>
                    </p:spPr>
                  </p:pic>
                </p:oleObj>
              </mc:Fallback>
            </mc:AlternateContent>
          </a:graphicData>
        </a:graphic>
      </p:graphicFrame>
    </p:spTree>
    <p:extLst>
      <p:ext uri="{BB962C8B-B14F-4D97-AF65-F5344CB8AC3E}">
        <p14:creationId xmlns:p14="http://schemas.microsoft.com/office/powerpoint/2010/main" val="1659415625"/>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4F503EC-3FFF-4193-A86F-39150E2BAC7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7A26AAF5-6CFC-4C52-B7DF-08410EDE6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E5ECA37-C458-4BA2-A090-D7A19E07B43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{C7462375-DD7A-4D77-B2EA-5D48A81E24AE}tf11429527_win32</Template>
  <TotalTime>144</TotalTime>
  <Words>609</Words>
  <Application>Microsoft Office PowerPoint</Application>
  <PresentationFormat>Widescreen</PresentationFormat>
  <Paragraphs>46</Paragraphs>
  <Slides>12</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21" baseType="lpstr">
      <vt:lpstr>Arial</vt:lpstr>
      <vt:lpstr>Bookman Old Style</vt:lpstr>
      <vt:lpstr>Calibri</vt:lpstr>
      <vt:lpstr>Franklin Gothic Book</vt:lpstr>
      <vt:lpstr>Segoe UI</vt:lpstr>
      <vt:lpstr>typonine sans medium</vt:lpstr>
      <vt:lpstr>typonine sans regular</vt:lpstr>
      <vt:lpstr>1_RetrospectVTI</vt:lpstr>
      <vt:lpstr>Bitmap Image</vt:lpstr>
      <vt:lpstr>GPS Tracking System</vt:lpstr>
      <vt:lpstr>CONTENT  1) Introduction  2) Hardware Overview   3) Circuit Diagram  4) Working   5) Actual Hardware   6) Code  7) Screenshots    of Serial Monitor     </vt:lpstr>
      <vt:lpstr>Hardware Used</vt:lpstr>
      <vt:lpstr>Circuit Diagram</vt:lpstr>
      <vt:lpstr>Pin Diagram of Arduino UNO</vt:lpstr>
      <vt:lpstr>Connection And Working</vt:lpstr>
      <vt:lpstr>Actual Hardware</vt:lpstr>
      <vt:lpstr>Implemented Code</vt:lpstr>
      <vt:lpstr>Screenshots of Result</vt:lpstr>
      <vt:lpstr>PowerPoint Presentation</vt:lpstr>
      <vt:lpstr>PowerPoint Presentation</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GPS Tracking System</dc:title>
  <dc:creator>Kartikeya Kushwaha</dc:creator>
  <cp:lastModifiedBy>Kartikeya Kushwaha</cp:lastModifiedBy>
  <cp:revision>3</cp:revision>
  <dcterms:created xsi:type="dcterms:W3CDTF">2021-12-04T06:55:37Z</dcterms:created>
  <dcterms:modified xsi:type="dcterms:W3CDTF">2021-12-04T10:25:13Z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